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lgerian" panose="04020705040A02060702" pitchFamily="82" charset="0"/>
      <p:regular r:id="rId26"/>
    </p:embeddedFont>
    <p:embeddedFont>
      <p:font typeface="Barlow Semi Condense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7BA6D1-5AF4-405B-8BBD-9B25F8E071F2}">
  <a:tblStyle styleId="{127BA6D1-5AF4-405B-8BBD-9B25F8E07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E0AE9F-4A3B-44AA-908B-F892E42EE4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64" y="84"/>
      </p:cViewPr>
      <p:guideLst>
        <p:guide orient="horz" pos="77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a0dbbc79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5a0dbbc79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9f73e1272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59f73e127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9f73e1272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59f73e12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a0dbbc791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5a0dbbc79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a0dbbc79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5a0dbbc79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a0dbbc791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5a0dbbc79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9f73e1272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59f73e12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>
  <p:cSld name="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3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reen-description">
  <p:cSld name="Screen-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719014" y="2115529"/>
            <a:ext cx="1958880" cy="3506979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>
            <a:spLocks noGrp="1"/>
          </p:cNvSpPr>
          <p:nvPr>
            <p:ph type="pic" idx="3"/>
          </p:nvPr>
        </p:nvSpPr>
        <p:spPr>
          <a:xfrm>
            <a:off x="3119093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4"/>
          </p:nvPr>
        </p:nvSpPr>
        <p:spPr>
          <a:xfrm>
            <a:off x="53043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>
            <a:spLocks noGrp="1"/>
          </p:cNvSpPr>
          <p:nvPr>
            <p:ph type="pic" idx="5"/>
          </p:nvPr>
        </p:nvSpPr>
        <p:spPr>
          <a:xfrm>
            <a:off x="748959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>
            <a:spLocks noGrp="1"/>
          </p:cNvSpPr>
          <p:nvPr>
            <p:ph type="pic" idx="6"/>
          </p:nvPr>
        </p:nvSpPr>
        <p:spPr>
          <a:xfrm>
            <a:off x="9674842" y="1927002"/>
            <a:ext cx="1983548" cy="355114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-Moxkup">
  <p:cSld name="Desktop-Moxkup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3895725" y="2171700"/>
            <a:ext cx="5010150" cy="30226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-mockup">
  <p:cSld name="Tablet-mockup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>
            <a:spLocks noGrp="1"/>
          </p:cNvSpPr>
          <p:nvPr>
            <p:ph type="pic" idx="2"/>
          </p:nvPr>
        </p:nvSpPr>
        <p:spPr>
          <a:xfrm>
            <a:off x="1927514" y="1657350"/>
            <a:ext cx="2888673" cy="386022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cs-2">
  <p:cSld name="Statics-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cation">
  <p:cSld name="Loca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798291" y="2228648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>
            <a:spLocks noGrp="1"/>
          </p:cNvSpPr>
          <p:nvPr>
            <p:ph type="pic" idx="3"/>
          </p:nvPr>
        </p:nvSpPr>
        <p:spPr>
          <a:xfrm>
            <a:off x="4567521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>
            <a:spLocks noGrp="1"/>
          </p:cNvSpPr>
          <p:nvPr>
            <p:ph type="pic" idx="4"/>
          </p:nvPr>
        </p:nvSpPr>
        <p:spPr>
          <a:xfrm>
            <a:off x="8333763" y="2228648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>
            <a:spLocks noGrp="1"/>
          </p:cNvSpPr>
          <p:nvPr>
            <p:ph type="pic" idx="5"/>
          </p:nvPr>
        </p:nvSpPr>
        <p:spPr>
          <a:xfrm>
            <a:off x="798291" y="4425564"/>
            <a:ext cx="1387268" cy="1697444"/>
          </a:xfrm>
          <a:prstGeom prst="roundRect">
            <a:avLst>
              <a:gd name="adj" fmla="val 10065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>
            <a:spLocks noGrp="1"/>
          </p:cNvSpPr>
          <p:nvPr>
            <p:ph type="pic" idx="6"/>
          </p:nvPr>
        </p:nvSpPr>
        <p:spPr>
          <a:xfrm>
            <a:off x="4567521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>
            <a:spLocks noGrp="1"/>
          </p:cNvSpPr>
          <p:nvPr>
            <p:ph type="pic" idx="7"/>
          </p:nvPr>
        </p:nvSpPr>
        <p:spPr>
          <a:xfrm>
            <a:off x="8333763" y="4425564"/>
            <a:ext cx="1414307" cy="1697444"/>
          </a:xfrm>
          <a:prstGeom prst="roundRect">
            <a:avLst>
              <a:gd name="adj" fmla="val 803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slide-2">
  <p:cSld name="Half-slide-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>
            <a:spLocks noGrp="1"/>
          </p:cNvSpPr>
          <p:nvPr>
            <p:ph type="pic" idx="2"/>
          </p:nvPr>
        </p:nvSpPr>
        <p:spPr>
          <a:xfrm>
            <a:off x="0" y="0"/>
            <a:ext cx="6132512" cy="68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width-image">
  <p:cSld name="Full-width-imag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>
            <a:spLocks noGrp="1"/>
          </p:cNvSpPr>
          <p:nvPr>
            <p:ph type="pic" idx="3"/>
          </p:nvPr>
        </p:nvSpPr>
        <p:spPr>
          <a:xfrm>
            <a:off x="5620536" y="476877"/>
            <a:ext cx="950928" cy="979415"/>
          </a:xfrm>
          <a:prstGeom prst="roundRect">
            <a:avLst>
              <a:gd name="adj" fmla="val 20821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21"/>
          <p:cNvGrpSpPr/>
          <p:nvPr/>
        </p:nvGrpSpPr>
        <p:grpSpPr>
          <a:xfrm>
            <a:off x="2373534" y="-1606019"/>
            <a:ext cx="13475391" cy="12996291"/>
            <a:chOff x="6574956" y="458802"/>
            <a:chExt cx="5641002" cy="6039986"/>
          </a:xfrm>
        </p:grpSpPr>
        <p:sp>
          <p:nvSpPr>
            <p:cNvPr id="80" name="Google Shape;80;p21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slide">
  <p:cSld name="Half-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ics-1">
  <p:cSld name="Statics-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7860097" y="1708337"/>
            <a:ext cx="2215107" cy="396570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-presentation">
  <p:cSld name="App-presenta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3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8433" y="1757961"/>
            <a:ext cx="2859066" cy="5100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>
            <a:spLocks noGrp="1"/>
          </p:cNvSpPr>
          <p:nvPr>
            <p:ph type="pic" idx="4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>
            <a:spLocks noGrp="1"/>
          </p:cNvSpPr>
          <p:nvPr>
            <p:ph type="pic" idx="5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>
            <a:spLocks noGrp="1"/>
          </p:cNvSpPr>
          <p:nvPr>
            <p:ph type="pic" idx="6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eño personalizado">
  <p:cSld name="2_Diseño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acteristics-2">
  <p:cSld name="Characteristics-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3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>
            <a:spLocks noGrp="1"/>
          </p:cNvSpPr>
          <p:nvPr>
            <p:ph type="pic" idx="4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5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">
  <p:cSld name="Feature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>
            <a:spLocks noGrp="1"/>
          </p:cNvSpPr>
          <p:nvPr>
            <p:ph type="pic" idx="3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rgbClr val="F2F2F2"/>
          </a:solidFill>
          <a:ln>
            <a:noFill/>
          </a:ln>
          <a:effectLst>
            <a:outerShdw blurRad="1016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11676887" y="66977"/>
            <a:ext cx="641381" cy="3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100" b="0" i="0">
                <a:solidFill>
                  <a:srgbClr val="A890FE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100" b="0" i="0">
              <a:solidFill>
                <a:srgbClr val="A890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5400000">
            <a:off x="11989584" y="283363"/>
            <a:ext cx="46055" cy="358775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3" descr="Image associé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01" y="334097"/>
            <a:ext cx="787991" cy="95308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/>
        </p:nvSpPr>
        <p:spPr>
          <a:xfrm>
            <a:off x="814896" y="0"/>
            <a:ext cx="3505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REPUBLIQUE DU CAMEROUN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Paix – Travail – Patrie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UNIVERSITE DE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ECOLE NATIONALE SUPERIEURE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POLYTECHNIQUE DE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B.P. 2701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 (237) 697 542 240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 web: www.enspd-udo.cm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3423" y="410414"/>
            <a:ext cx="807676" cy="9822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3"/>
          <p:cNvSpPr txBox="1"/>
          <p:nvPr/>
        </p:nvSpPr>
        <p:spPr>
          <a:xfrm>
            <a:off x="8017098" y="0"/>
            <a:ext cx="3348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REPUBLIC OF CAMEROON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Peace – Work – Fatherland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UNIVERSITY OF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HIGHER POLYTECHNIC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-------------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P.O. Box: 2701 Douala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Phone: (237) 697 542 240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contact@enspd-udo.cm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2391300" y="2239554"/>
            <a:ext cx="7224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fr-FR" sz="1800" b="1" dirty="0"/>
              <a:t> </a:t>
            </a:r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AND REALIZATION OF AN APPLICATION THAT INTEGRATES ARTIFICIAL INTELLIGENCE, CAPABLE OF ANALYZING SENTIMENTS, FORECASTING SALES, PREDICTING PRICES, AND GENERATING A CHATBOT</a:t>
            </a:r>
            <a:endParaRPr lang="fr-FR" sz="2800" b="1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2565150" y="4224662"/>
            <a:ext cx="6876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Presented</a:t>
            </a:r>
            <a:r>
              <a:rPr lang="es-E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s-ES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by</a:t>
            </a:r>
            <a:r>
              <a:rPr lang="es-E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>
                <a:solidFill>
                  <a:srgbClr val="4472C4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NGALI ABIRU NDINAKIEH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2265677" y="2116344"/>
            <a:ext cx="7825153" cy="140044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3"/>
          <p:cNvSpPr txBox="1"/>
          <p:nvPr/>
        </p:nvSpPr>
        <p:spPr>
          <a:xfrm>
            <a:off x="11645100" y="64898"/>
            <a:ext cx="548700" cy="310200"/>
          </a:xfrm>
          <a:prstGeom prst="rect">
            <a:avLst/>
          </a:prstGeom>
          <a:solidFill>
            <a:srgbClr val="FB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B57C7-45D4-4CC1-A5A8-B16ABA645318}"/>
              </a:ext>
            </a:extLst>
          </p:cNvPr>
          <p:cNvSpPr/>
          <p:nvPr/>
        </p:nvSpPr>
        <p:spPr>
          <a:xfrm>
            <a:off x="4244641" y="3670515"/>
            <a:ext cx="3373164" cy="523214"/>
          </a:xfrm>
          <a:prstGeom prst="rect">
            <a:avLst/>
          </a:prstGeom>
          <a:noFill/>
        </p:spPr>
        <p:txBody>
          <a:bodyPr wrap="square" lIns="91435" tIns="45717" rIns="91435" bIns="45717">
            <a:spAutoFit/>
          </a:bodyPr>
          <a:lstStyle/>
          <a:p>
            <a:pPr algn="ctr"/>
            <a:r>
              <a:rPr lang="fr-FR" b="1" dirty="0" smtClean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 AND </a:t>
            </a:r>
            <a:r>
              <a:rPr lang="fr-FR" b="1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TELECOMMUNICATIONS</a:t>
            </a:r>
            <a:endParaRPr lang="en-US" b="1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FF91D643-BD6A-49BA-951D-88C05277FDCF}"/>
              </a:ext>
            </a:extLst>
          </p:cNvPr>
          <p:cNvSpPr txBox="1"/>
          <p:nvPr/>
        </p:nvSpPr>
        <p:spPr>
          <a:xfrm>
            <a:off x="500148" y="6093536"/>
            <a:ext cx="439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fr-F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of: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 MESSI CHARLY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F50C9AF-CA57-4FCF-AD18-2C4A1F6A0D7A}"/>
              </a:ext>
            </a:extLst>
          </p:cNvPr>
          <p:cNvSpPr txBox="1"/>
          <p:nvPr/>
        </p:nvSpPr>
        <p:spPr>
          <a:xfrm>
            <a:off x="8124762" y="6129172"/>
            <a:ext cx="3791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</a:t>
            </a:r>
            <a:r>
              <a:rPr lang="fr-F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academic</a:t>
            </a: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of: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SAMUEL EKE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2355589" y="352308"/>
            <a:ext cx="7407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smtClean="0">
                <a:solidFill>
                  <a:schemeClr val="dk1"/>
                </a:solidFill>
              </a:rPr>
              <a:t>Tool</a:t>
            </a:r>
            <a:r>
              <a:rPr lang="es-ES" sz="4800" b="1" dirty="0" smtClean="0">
                <a:solidFill>
                  <a:schemeClr val="dk1"/>
                </a:solidFill>
              </a:rPr>
              <a:t>s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308"/>
            <a:ext cx="1809750" cy="19145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35" y="3097833"/>
            <a:ext cx="2495550" cy="17240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040" y="948440"/>
            <a:ext cx="2314575" cy="1333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65" y="5522938"/>
            <a:ext cx="1676400" cy="1028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582" y="1615190"/>
            <a:ext cx="1496441" cy="15744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610" y="5522938"/>
            <a:ext cx="2761403" cy="11720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397" y="2405650"/>
            <a:ext cx="1666875" cy="990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075" y="4050333"/>
            <a:ext cx="1800225" cy="15430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4283" y="2816767"/>
            <a:ext cx="1943100" cy="268605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350" y="3396250"/>
            <a:ext cx="154305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56526"/>
            <a:ext cx="12192000" cy="600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0" y="454612"/>
            <a:ext cx="12192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 err="1" smtClean="0">
                <a:solidFill>
                  <a:srgbClr val="262626"/>
                </a:solidFill>
              </a:rPr>
              <a:t>Presentation</a:t>
            </a:r>
            <a:r>
              <a:rPr lang="es-ES" sz="4000" b="1" dirty="0" smtClean="0">
                <a:solidFill>
                  <a:srgbClr val="262626"/>
                </a:solidFill>
              </a:rPr>
              <a:t> of </a:t>
            </a:r>
            <a:r>
              <a:rPr lang="es-ES" sz="4000" b="1" dirty="0" err="1" smtClean="0">
                <a:solidFill>
                  <a:srgbClr val="262626"/>
                </a:solidFill>
              </a:rPr>
              <a:t>the</a:t>
            </a:r>
            <a:r>
              <a:rPr lang="es-ES" sz="4000" b="1" dirty="0" smtClean="0">
                <a:solidFill>
                  <a:srgbClr val="262626"/>
                </a:solidFill>
              </a:rPr>
              <a:t> </a:t>
            </a:r>
            <a:r>
              <a:rPr lang="es-ES" sz="4000" b="1" dirty="0" err="1" smtClean="0">
                <a:solidFill>
                  <a:srgbClr val="262626"/>
                </a:solidFill>
              </a:rPr>
              <a:t>projet</a:t>
            </a:r>
            <a:endParaRPr sz="4000" b="1" dirty="0">
              <a:solidFill>
                <a:srgbClr val="262626"/>
              </a:solidFill>
            </a:endParaRPr>
          </a:p>
        </p:txBody>
      </p:sp>
      <p:sp>
        <p:nvSpPr>
          <p:cNvPr id="276" name="Google Shape;276;p33"/>
          <p:cNvSpPr>
            <a:spLocks noGrp="1"/>
          </p:cNvSpPr>
          <p:nvPr>
            <p:ph type="pic" idx="2"/>
          </p:nvPr>
        </p:nvSpPr>
        <p:spPr>
          <a:xfrm>
            <a:off x="3895725" y="2171700"/>
            <a:ext cx="5010300" cy="30225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app </a:t>
            </a:r>
            <a:r>
              <a:rPr lang="es-ES" dirty="0" err="1"/>
              <a:t>screen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2171700"/>
            <a:ext cx="5010300" cy="31695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81599" y="1662966"/>
            <a:ext cx="268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/>
              <a:t>AI WORLD home page</a:t>
            </a:r>
            <a:endParaRPr lang="fr-FR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12" scaled="0"/>
        </a:gra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4"/>
          <p:cNvGrpSpPr/>
          <p:nvPr/>
        </p:nvGrpSpPr>
        <p:grpSpPr>
          <a:xfrm rot="10159670">
            <a:off x="-4838104" y="-2658221"/>
            <a:ext cx="8450125" cy="5984640"/>
            <a:chOff x="6315214" y="581964"/>
            <a:chExt cx="5730032" cy="6117950"/>
          </a:xfrm>
        </p:grpSpPr>
        <p:sp>
          <p:nvSpPr>
            <p:cNvPr id="283" name="Google Shape;283;p34"/>
            <p:cNvSpPr/>
            <p:nvPr/>
          </p:nvSpPr>
          <p:spPr>
            <a:xfrm rot="649267">
              <a:off x="6770594" y="987168"/>
              <a:ext cx="4819272" cy="5307542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6903721" y="1061895"/>
              <a:ext cx="4821848" cy="5310379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34"/>
          <p:cNvSpPr txBox="1"/>
          <p:nvPr/>
        </p:nvSpPr>
        <p:spPr>
          <a:xfrm>
            <a:off x="2380173" y="569425"/>
            <a:ext cx="71859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s-ES" sz="7200" b="1" dirty="0" err="1" smtClean="0">
                <a:solidFill>
                  <a:schemeClr val="lt1"/>
                </a:solidFill>
              </a:rPr>
              <a:t>Demonstration</a:t>
            </a:r>
            <a:endParaRPr dirty="0"/>
          </a:p>
        </p:txBody>
      </p:sp>
      <p:sp>
        <p:nvSpPr>
          <p:cNvPr id="287" name="Google Shape;287;p34"/>
          <p:cNvSpPr/>
          <p:nvPr/>
        </p:nvSpPr>
        <p:spPr>
          <a:xfrm rot="-7121694">
            <a:off x="10056966" y="5359909"/>
            <a:ext cx="1194985" cy="1316057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/>
          <p:nvPr/>
        </p:nvSpPr>
        <p:spPr>
          <a:xfrm rot="-2700000">
            <a:off x="11444249" y="4536744"/>
            <a:ext cx="499341" cy="549932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5904653" y="6262474"/>
            <a:ext cx="466344" cy="466344"/>
          </a:xfrm>
          <a:custGeom>
            <a:avLst/>
            <a:gdLst/>
            <a:ahLst/>
            <a:cxnLst/>
            <a:rect l="l" t="t" r="r" b="b"/>
            <a:pathLst>
              <a:path w="5829300" h="5829300" extrusionOk="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11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673726" y="3237875"/>
            <a:ext cx="4136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AI</a:t>
            </a:r>
            <a:r>
              <a:rPr lang="fr-FR" sz="6000" dirty="0" smtClean="0">
                <a:latin typeface="Algerian" panose="04020705040A02060702" pitchFamily="82" charset="0"/>
              </a:rPr>
              <a:t>-</a:t>
            </a:r>
            <a:r>
              <a:rPr lang="fr-FR" sz="6000" dirty="0" smtClean="0">
                <a:solidFill>
                  <a:srgbClr val="00B050"/>
                </a:solidFill>
                <a:latin typeface="Algerian" panose="04020705040A02060702" pitchFamily="82" charset="0"/>
              </a:rPr>
              <a:t>WORL</a:t>
            </a:r>
            <a:r>
              <a:rPr lang="fr-FR" sz="60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D</a:t>
            </a:r>
            <a:endParaRPr lang="fr-FR" sz="6000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0" y="3670755"/>
            <a:ext cx="1190625" cy="2438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2282149"/>
            <a:ext cx="417195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353704" y="2675"/>
            <a:ext cx="71724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300" b="1" dirty="0" err="1" smtClean="0">
                <a:solidFill>
                  <a:schemeClr val="dk1"/>
                </a:solidFill>
              </a:rPr>
              <a:t>Results</a:t>
            </a:r>
            <a:r>
              <a:rPr lang="es-ES" sz="4300" b="1" dirty="0" smtClean="0">
                <a:solidFill>
                  <a:schemeClr val="dk1"/>
                </a:solidFill>
              </a:rPr>
              <a:t> </a:t>
            </a:r>
            <a:r>
              <a:rPr lang="es-ES" sz="4300" b="1" dirty="0">
                <a:solidFill>
                  <a:schemeClr val="dk1"/>
                </a:solidFill>
              </a:rPr>
              <a:t>et </a:t>
            </a:r>
            <a:r>
              <a:rPr lang="es-ES" sz="4300" b="1" dirty="0" err="1" smtClean="0">
                <a:solidFill>
                  <a:schemeClr val="dk1"/>
                </a:solidFill>
              </a:rPr>
              <a:t>Analysis</a:t>
            </a:r>
            <a:r>
              <a:rPr lang="es-ES" sz="4300" b="1" dirty="0" smtClean="0">
                <a:solidFill>
                  <a:schemeClr val="dk1"/>
                </a:solidFill>
              </a:rPr>
              <a:t> </a:t>
            </a:r>
            <a:endParaRPr sz="43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960"/>
            <a:ext cx="9399896" cy="366483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4" y="4105275"/>
            <a:ext cx="3829050" cy="27527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54" y="3860800"/>
            <a:ext cx="7631875" cy="2859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/>
          <p:nvPr/>
        </p:nvSpPr>
        <p:spPr>
          <a:xfrm>
            <a:off x="317975" y="402800"/>
            <a:ext cx="51915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5416"/>
              </a:lnSpc>
            </a:pPr>
            <a:r>
              <a:rPr lang="es-ES" sz="3600" b="1" dirty="0" err="1">
                <a:solidFill>
                  <a:schemeClr val="dk1"/>
                </a:solidFill>
              </a:rPr>
              <a:t>Results</a:t>
            </a:r>
            <a:r>
              <a:rPr lang="es-ES" sz="3600" b="1" dirty="0">
                <a:solidFill>
                  <a:schemeClr val="dk1"/>
                </a:solidFill>
              </a:rPr>
              <a:t> et </a:t>
            </a:r>
            <a:r>
              <a:rPr lang="es-ES" sz="3600" b="1" dirty="0" err="1">
                <a:solidFill>
                  <a:schemeClr val="dk1"/>
                </a:solidFill>
              </a:rPr>
              <a:t>Analysis</a:t>
            </a:r>
            <a:r>
              <a:rPr lang="es-ES" sz="3600" b="1" dirty="0">
                <a:solidFill>
                  <a:schemeClr val="dk1"/>
                </a:solidFill>
              </a:rPr>
              <a:t> </a:t>
            </a:r>
            <a:endParaRPr lang="es-ES" sz="3600" b="1" dirty="0">
              <a:solidFill>
                <a:schemeClr val="dk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5" y="1099230"/>
            <a:ext cx="5516768" cy="51530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3" y="1099230"/>
            <a:ext cx="6173957" cy="4648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63023" y="1297556"/>
            <a:ext cx="4447148" cy="3956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OF THE STUDY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fr-FR" alt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9" y="2093457"/>
            <a:ext cx="2984165" cy="24778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29" y="1919287"/>
            <a:ext cx="3872711" cy="21078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27" y="4513943"/>
            <a:ext cx="3256673" cy="171571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28799" y="4571284"/>
            <a:ext cx="253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rgbClr val="FF0000"/>
                </a:solidFill>
              </a:rPr>
              <a:t>Profits maximisation</a:t>
            </a:r>
            <a:endParaRPr lang="fr-FR" sz="1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7258" y="3984419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Customer satisfaction 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/>
          <p:nvPr/>
        </p:nvSpPr>
        <p:spPr>
          <a:xfrm>
            <a:off x="6675917" y="4304285"/>
            <a:ext cx="305388" cy="338876"/>
          </a:xfrm>
          <a:custGeom>
            <a:avLst/>
            <a:gdLst/>
            <a:ahLst/>
            <a:cxnLst/>
            <a:rect l="l" t="t" r="r" b="b"/>
            <a:pathLst>
              <a:path w="5816917" h="6454779" extrusionOk="0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2110561" y="4464192"/>
            <a:ext cx="378285" cy="221028"/>
          </a:xfrm>
          <a:custGeom>
            <a:avLst/>
            <a:gdLst/>
            <a:ahLst/>
            <a:cxnLst/>
            <a:rect l="l" t="t" r="r" b="b"/>
            <a:pathLst>
              <a:path w="5819775" h="3400425" extrusionOk="0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3762416" y="2429729"/>
            <a:ext cx="320611" cy="320611"/>
          </a:xfrm>
          <a:custGeom>
            <a:avLst/>
            <a:gdLst/>
            <a:ahLst/>
            <a:cxnLst/>
            <a:rect l="l" t="t" r="r" b="b"/>
            <a:pathLst>
              <a:path w="5829300" h="5829300" extrusionOk="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2299704" y="1042475"/>
            <a:ext cx="708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smtClean="0">
                <a:solidFill>
                  <a:schemeClr val="dk1"/>
                </a:solidFill>
              </a:rPr>
              <a:t>FUTURE WORK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2488846" y="4438481"/>
            <a:ext cx="215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smtClean="0">
                <a:solidFill>
                  <a:srgbClr val="262626"/>
                </a:solidFill>
              </a:rPr>
              <a:t>SECURITY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7131961" y="4720633"/>
            <a:ext cx="215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 smtClean="0">
                <a:solidFill>
                  <a:schemeClr val="dk1"/>
                </a:solidFill>
              </a:rPr>
              <a:t>DB performance </a:t>
            </a:r>
            <a:r>
              <a:rPr lang="fr-FR" sz="1500" dirty="0" err="1" smtClean="0">
                <a:solidFill>
                  <a:schemeClr val="dk1"/>
                </a:solidFill>
              </a:rPr>
              <a:t>is</a:t>
            </a:r>
            <a:r>
              <a:rPr lang="fr-FR" sz="1500" dirty="0" smtClean="0">
                <a:solidFill>
                  <a:schemeClr val="dk1"/>
                </a:solidFill>
              </a:rPr>
              <a:t> </a:t>
            </a:r>
            <a:r>
              <a:rPr lang="fr-FR" sz="1500" dirty="0" err="1" smtClean="0">
                <a:solidFill>
                  <a:schemeClr val="dk1"/>
                </a:solidFill>
              </a:rPr>
              <a:t>quite</a:t>
            </a:r>
            <a:r>
              <a:rPr lang="fr-FR" sz="1500" dirty="0" smtClean="0">
                <a:solidFill>
                  <a:schemeClr val="dk1"/>
                </a:solidFill>
              </a:rPr>
              <a:t> </a:t>
            </a:r>
            <a:r>
              <a:rPr lang="fr-FR" sz="1500" dirty="0" err="1" smtClean="0">
                <a:solidFill>
                  <a:schemeClr val="dk1"/>
                </a:solidFill>
              </a:rPr>
              <a:t>low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13549062" y="9531366"/>
            <a:ext cx="1739797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102134" y="2429729"/>
            <a:ext cx="414467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FUNCTIONAL ITES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71278" y="4355251"/>
            <a:ext cx="4457250" cy="2879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SITE PERFORMANCE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211609" y="4778728"/>
            <a:ext cx="183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Enhance</a:t>
            </a:r>
            <a:r>
              <a:rPr lang="fr-FR" dirty="0" smtClean="0"/>
              <a:t> the site </a:t>
            </a:r>
            <a:r>
              <a:rPr lang="fr-FR" dirty="0" err="1" smtClean="0"/>
              <a:t>security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4975467" y="2999115"/>
            <a:ext cx="1839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Chatbot</a:t>
            </a:r>
            <a:r>
              <a:rPr lang="fr-FR" dirty="0" smtClean="0"/>
              <a:t> limitations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9" grpId="0" animBg="1"/>
      <p:bldP spid="330" grpId="0" animBg="1"/>
      <p:bldP spid="338" grpId="0"/>
      <p:bldP spid="339" grpId="0"/>
      <p:bldP spid="2" grpId="0"/>
      <p:bldP spid="3" grpId="0" animBg="1"/>
      <p:bldP spid="5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/>
          <p:nvPr/>
        </p:nvSpPr>
        <p:spPr>
          <a:xfrm>
            <a:off x="2554954" y="2669800"/>
            <a:ext cx="708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chemeClr val="dk1"/>
                </a:solidFill>
              </a:rPr>
              <a:t>CONCLUSION 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612573" y="2583542"/>
            <a:ext cx="6894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KIND ATTENTION</a:t>
            </a:r>
            <a:endParaRPr lang="fr-FR"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3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 idx="4294967295"/>
          </p:nvPr>
        </p:nvSpPr>
        <p:spPr>
          <a:xfrm>
            <a:off x="822651" y="363238"/>
            <a:ext cx="38910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s-ES" sz="6000" b="1">
                <a:solidFill>
                  <a:schemeClr val="lt1"/>
                </a:solidFill>
              </a:rPr>
              <a:t>PLAN</a:t>
            </a:r>
            <a:endParaRPr/>
          </a:p>
        </p:txBody>
      </p:sp>
      <p:sp>
        <p:nvSpPr>
          <p:cNvPr id="109" name="Google Shape;109;p24"/>
          <p:cNvSpPr txBox="1"/>
          <p:nvPr/>
        </p:nvSpPr>
        <p:spPr>
          <a:xfrm>
            <a:off x="5969551" y="596725"/>
            <a:ext cx="2806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rgbClr val="1F1A3C"/>
                </a:solidFill>
              </a:rPr>
              <a:t>Introduction</a:t>
            </a:r>
            <a:endParaRPr sz="3200">
              <a:solidFill>
                <a:srgbClr val="1F1A3C"/>
              </a:solidFill>
            </a:endParaRPr>
          </a:p>
        </p:txBody>
      </p:sp>
      <p:sp>
        <p:nvSpPr>
          <p:cNvPr id="110" name="Google Shape;110;p24"/>
          <p:cNvSpPr/>
          <p:nvPr/>
        </p:nvSpPr>
        <p:spPr>
          <a:xfrm rot="5400000">
            <a:off x="3821347" y="444494"/>
            <a:ext cx="45600" cy="8559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4863825" y="378700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4863825" y="520961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5969546" y="1628434"/>
            <a:ext cx="3319597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 smtClean="0">
                <a:solidFill>
                  <a:srgbClr val="1F1A3C"/>
                </a:solidFill>
              </a:rPr>
              <a:t>State</a:t>
            </a:r>
            <a:r>
              <a:rPr lang="es-ES" sz="3200" b="1" dirty="0" smtClean="0">
                <a:solidFill>
                  <a:srgbClr val="1F1A3C"/>
                </a:solidFill>
              </a:rPr>
              <a:t> of </a:t>
            </a:r>
            <a:r>
              <a:rPr lang="es-ES" sz="3200" b="1" dirty="0" err="1" smtClean="0">
                <a:solidFill>
                  <a:srgbClr val="1F1A3C"/>
                </a:solidFill>
              </a:rPr>
              <a:t>the</a:t>
            </a:r>
            <a:r>
              <a:rPr lang="es-ES" sz="3200" b="1" dirty="0" smtClean="0">
                <a:solidFill>
                  <a:srgbClr val="1F1A3C"/>
                </a:solidFill>
              </a:rPr>
              <a:t> art    </a:t>
            </a:r>
            <a:endParaRPr sz="3200" dirty="0">
              <a:solidFill>
                <a:srgbClr val="1F1A3C"/>
              </a:solidFill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863825" y="1410414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4863825" y="1552675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5969570" y="2660128"/>
            <a:ext cx="47514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 smtClean="0">
                <a:solidFill>
                  <a:srgbClr val="1F1A3C"/>
                </a:solidFill>
              </a:rPr>
              <a:t>Presentation</a:t>
            </a:r>
            <a:r>
              <a:rPr lang="es-ES" sz="3200" b="1" dirty="0" smtClean="0">
                <a:solidFill>
                  <a:srgbClr val="1F1A3C"/>
                </a:solidFill>
              </a:rPr>
              <a:t> of </a:t>
            </a:r>
            <a:r>
              <a:rPr lang="es-ES" sz="3200" b="1" dirty="0" err="1">
                <a:solidFill>
                  <a:srgbClr val="1F1A3C"/>
                </a:solidFill>
              </a:rPr>
              <a:t>projet</a:t>
            </a:r>
            <a:endParaRPr sz="3200" dirty="0">
              <a:solidFill>
                <a:srgbClr val="1F1A3C"/>
              </a:solidFill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4863825" y="2442128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4863825" y="2584389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03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5969568" y="3691829"/>
            <a:ext cx="5776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 smtClean="0">
                <a:solidFill>
                  <a:srgbClr val="1F1A3C"/>
                </a:solidFill>
              </a:rPr>
              <a:t>Realisation</a:t>
            </a:r>
            <a:r>
              <a:rPr lang="es-ES" sz="3200" b="1" dirty="0" smtClean="0">
                <a:solidFill>
                  <a:srgbClr val="1F1A3C"/>
                </a:solidFill>
              </a:rPr>
              <a:t> </a:t>
            </a:r>
            <a:r>
              <a:rPr lang="es-ES" sz="3200" b="1" dirty="0" err="1" smtClean="0">
                <a:solidFill>
                  <a:srgbClr val="1F1A3C"/>
                </a:solidFill>
              </a:rPr>
              <a:t>an</a:t>
            </a:r>
            <a:r>
              <a:rPr lang="es-ES" sz="3200" b="1" dirty="0" smtClean="0">
                <a:solidFill>
                  <a:srgbClr val="1F1A3C"/>
                </a:solidFill>
              </a:rPr>
              <a:t> </a:t>
            </a:r>
            <a:r>
              <a:rPr lang="es-ES" sz="3200" b="1" dirty="0" err="1" smtClean="0">
                <a:solidFill>
                  <a:srgbClr val="1F1A3C"/>
                </a:solidFill>
              </a:rPr>
              <a:t>interpretations</a:t>
            </a:r>
            <a:endParaRPr sz="3200" dirty="0">
              <a:solidFill>
                <a:srgbClr val="1F1A3C"/>
              </a:solidFill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4863825" y="3473829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 txBox="1"/>
          <p:nvPr/>
        </p:nvSpPr>
        <p:spPr>
          <a:xfrm>
            <a:off x="4863825" y="3616089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04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969568" y="4723529"/>
            <a:ext cx="5776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>
                <a:solidFill>
                  <a:srgbClr val="1F1A3C"/>
                </a:solidFill>
              </a:rPr>
              <a:t>Discussions</a:t>
            </a:r>
            <a:r>
              <a:rPr lang="es-ES" sz="3200" b="1" dirty="0">
                <a:solidFill>
                  <a:srgbClr val="1F1A3C"/>
                </a:solidFill>
              </a:rPr>
              <a:t> </a:t>
            </a:r>
            <a:r>
              <a:rPr lang="es-ES" sz="3200" b="1" dirty="0" smtClean="0">
                <a:solidFill>
                  <a:srgbClr val="1F1A3C"/>
                </a:solidFill>
              </a:rPr>
              <a:t>and</a:t>
            </a:r>
            <a:r>
              <a:rPr lang="es-ES" sz="3200" b="1" dirty="0" smtClean="0">
                <a:solidFill>
                  <a:srgbClr val="1F1A3C"/>
                </a:solidFill>
              </a:rPr>
              <a:t> </a:t>
            </a:r>
            <a:r>
              <a:rPr lang="es-ES" sz="3200" b="1" dirty="0" err="1">
                <a:solidFill>
                  <a:srgbClr val="1F1A3C"/>
                </a:solidFill>
              </a:rPr>
              <a:t>impact</a:t>
            </a:r>
            <a:endParaRPr sz="3200" dirty="0">
              <a:solidFill>
                <a:srgbClr val="1F1A3C"/>
              </a:solidFill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4863825" y="4505529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4863825" y="4647790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05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5969568" y="5755229"/>
            <a:ext cx="5776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rgbClr val="1F1A3C"/>
                </a:solidFill>
              </a:rPr>
              <a:t>Conclusion</a:t>
            </a:r>
            <a:endParaRPr sz="3200">
              <a:solidFill>
                <a:srgbClr val="1F1A3C"/>
              </a:solidFill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4863825" y="5537229"/>
            <a:ext cx="915000" cy="91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4863825" y="5679490"/>
            <a:ext cx="9150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>
                <a:solidFill>
                  <a:srgbClr val="E18E9D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05</a:t>
            </a:r>
            <a:endParaRPr sz="4800" b="1">
              <a:solidFill>
                <a:srgbClr val="E18E9D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05" y="1500725"/>
            <a:ext cx="4036500" cy="40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00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5"/>
          <p:cNvGrpSpPr/>
          <p:nvPr/>
        </p:nvGrpSpPr>
        <p:grpSpPr>
          <a:xfrm rot="10159670">
            <a:off x="-4638673" y="-2109616"/>
            <a:ext cx="8443774" cy="5980484"/>
            <a:chOff x="6317767" y="581964"/>
            <a:chExt cx="5725726" cy="6113701"/>
          </a:xfrm>
        </p:grpSpPr>
        <p:sp>
          <p:nvSpPr>
            <p:cNvPr id="136" name="Google Shape;136;p25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/>
              <a:ahLst/>
              <a:cxnLst/>
              <a:rect l="l" t="t" r="r" b="b"/>
              <a:pathLst>
                <a:path w="4413591" h="4860759" extrusionOk="0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25"/>
          <p:cNvSpPr txBox="1"/>
          <p:nvPr/>
        </p:nvSpPr>
        <p:spPr>
          <a:xfrm>
            <a:off x="3010086" y="-94832"/>
            <a:ext cx="61587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s-E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 rot="-7121328">
            <a:off x="10057437" y="5361805"/>
            <a:ext cx="1193498" cy="1314418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/>
          <p:nvPr/>
        </p:nvSpPr>
        <p:spPr>
          <a:xfrm rot="-2720386">
            <a:off x="11444240" y="4534776"/>
            <a:ext cx="498895" cy="549441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5990480" y="6323125"/>
            <a:ext cx="393478" cy="393478"/>
          </a:xfrm>
          <a:custGeom>
            <a:avLst/>
            <a:gdLst/>
            <a:ahLst/>
            <a:cxnLst/>
            <a:rect l="l" t="t" r="r" b="b"/>
            <a:pathLst>
              <a:path w="5829300" h="5829300" extrusionOk="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D30CEB-DF4A-283C-F932-D8BE815D6590}"/>
              </a:ext>
            </a:extLst>
          </p:cNvPr>
          <p:cNvSpPr txBox="1"/>
          <p:nvPr/>
        </p:nvSpPr>
        <p:spPr>
          <a:xfrm flipH="1">
            <a:off x="-1" y="1161325"/>
            <a:ext cx="1151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 err="1" smtClean="0"/>
              <a:t>What</a:t>
            </a:r>
            <a:r>
              <a:rPr lang="fr-CA" sz="3200" b="1" dirty="0" smtClean="0"/>
              <a:t> </a:t>
            </a:r>
            <a:r>
              <a:rPr lang="fr-CA" sz="3200" b="1" dirty="0" err="1" smtClean="0"/>
              <a:t>is</a:t>
            </a:r>
            <a:r>
              <a:rPr lang="fr-CA" sz="3200" b="1" dirty="0" smtClean="0"/>
              <a:t> </a:t>
            </a:r>
            <a:r>
              <a:rPr lang="fr-CA" sz="3200" b="1" dirty="0" err="1" smtClean="0"/>
              <a:t>Artificial</a:t>
            </a:r>
            <a:r>
              <a:rPr lang="fr-CA" sz="3200" b="1" dirty="0" smtClean="0"/>
              <a:t> Intelligence and machine </a:t>
            </a:r>
            <a:r>
              <a:rPr lang="fr-CA" sz="3200" b="1" dirty="0" err="1" smtClean="0"/>
              <a:t>learning</a:t>
            </a:r>
            <a:r>
              <a:rPr lang="fr-CA" sz="4000" b="1" dirty="0" smtClean="0"/>
              <a:t>?</a:t>
            </a:r>
            <a:endParaRPr lang="fr-FR" sz="40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46BA11E-4B1F-CE33-5BDF-792569D720E0}"/>
              </a:ext>
            </a:extLst>
          </p:cNvPr>
          <p:cNvSpPr txBox="1"/>
          <p:nvPr/>
        </p:nvSpPr>
        <p:spPr>
          <a:xfrm flipH="1">
            <a:off x="2528671" y="1895543"/>
            <a:ext cx="68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</a:t>
            </a:r>
            <a:r>
              <a:rPr lang="fr-FR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does</a:t>
            </a:r>
            <a:r>
              <a:rPr lang="fr-FR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artificial</a:t>
            </a:r>
            <a:r>
              <a:rPr lang="fr-FR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intelligence do at </a:t>
            </a:r>
            <a:r>
              <a:rPr lang="fr-FR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its</a:t>
            </a:r>
            <a:r>
              <a:rPr lang="fr-FR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core</a:t>
            </a:r>
            <a:r>
              <a:rPr lang="fr-FR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  <a:endParaRPr lang="fr-FR" sz="28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344EAE-C10A-79D3-14A1-32845F5C44BB}"/>
              </a:ext>
            </a:extLst>
          </p:cNvPr>
          <p:cNvSpPr txBox="1"/>
          <p:nvPr/>
        </p:nvSpPr>
        <p:spPr>
          <a:xfrm flipH="1">
            <a:off x="3296598" y="2257887"/>
            <a:ext cx="4624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b="1" dirty="0" err="1" smtClean="0"/>
              <a:t>Categories</a:t>
            </a:r>
            <a:r>
              <a:rPr lang="fr-CA" sz="2800" b="1" dirty="0" smtClean="0"/>
              <a:t> of </a:t>
            </a:r>
            <a:r>
              <a:rPr lang="fr-CA" sz="2800" b="1" dirty="0" smtClean="0"/>
              <a:t>AI and ML</a:t>
            </a:r>
            <a:endParaRPr lang="fr-FR" sz="2800" b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D30CEB-DF4A-283C-F932-D8BE815D6590}"/>
              </a:ext>
            </a:extLst>
          </p:cNvPr>
          <p:cNvSpPr txBox="1"/>
          <p:nvPr/>
        </p:nvSpPr>
        <p:spPr>
          <a:xfrm flipH="1">
            <a:off x="515228" y="5929596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 err="1" smtClean="0"/>
              <a:t>Supervised</a:t>
            </a:r>
            <a:r>
              <a:rPr lang="fr-CA" sz="3200" b="1" dirty="0" smtClean="0"/>
              <a:t>  </a:t>
            </a:r>
            <a:endParaRPr lang="fr-FR" sz="3200" b="1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28" y="2947477"/>
            <a:ext cx="3897923" cy="292339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DD30CEB-DF4A-283C-F932-D8BE815D6590}"/>
              </a:ext>
            </a:extLst>
          </p:cNvPr>
          <p:cNvSpPr txBox="1"/>
          <p:nvPr/>
        </p:nvSpPr>
        <p:spPr>
          <a:xfrm flipH="1">
            <a:off x="4708838" y="5929596"/>
            <a:ext cx="347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 err="1" smtClean="0"/>
              <a:t>Unsupervised</a:t>
            </a:r>
            <a:r>
              <a:rPr lang="fr-CA" sz="3200" b="1" dirty="0" smtClean="0"/>
              <a:t>  </a:t>
            </a:r>
            <a:endParaRPr lang="fr-FR" sz="3200" b="1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39" y="2976050"/>
            <a:ext cx="3810019" cy="275860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DD30CEB-DF4A-283C-F932-D8BE815D6590}"/>
              </a:ext>
            </a:extLst>
          </p:cNvPr>
          <p:cNvSpPr txBox="1"/>
          <p:nvPr/>
        </p:nvSpPr>
        <p:spPr>
          <a:xfrm flipH="1">
            <a:off x="8779344" y="5870871"/>
            <a:ext cx="311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b="1" dirty="0" err="1" smtClean="0"/>
              <a:t>Reinforcement</a:t>
            </a:r>
            <a:r>
              <a:rPr lang="fr-CA" sz="3200" b="1" dirty="0" smtClean="0"/>
              <a:t>  </a:t>
            </a:r>
            <a:endParaRPr lang="fr-FR" sz="3200" b="1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866" y="2976050"/>
            <a:ext cx="3611372" cy="2664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2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766550" y="470902"/>
            <a:ext cx="4298936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 smtClean="0">
                <a:solidFill>
                  <a:srgbClr val="1F1A3C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4800" b="1" dirty="0">
              <a:solidFill>
                <a:srgbClr val="1F1A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509160" y="1447626"/>
            <a:ext cx="504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 smtClean="0">
                <a:solidFill>
                  <a:srgbClr val="1F1A3C"/>
                </a:solidFill>
              </a:rPr>
              <a:t>Why</a:t>
            </a:r>
            <a:r>
              <a:rPr lang="es-ES" sz="3600" dirty="0" smtClean="0">
                <a:solidFill>
                  <a:srgbClr val="1F1A3C"/>
                </a:solidFill>
              </a:rPr>
              <a:t> </a:t>
            </a:r>
            <a:r>
              <a:rPr lang="es-ES" sz="3600" dirty="0" err="1" smtClean="0">
                <a:solidFill>
                  <a:srgbClr val="1F1A3C"/>
                </a:solidFill>
              </a:rPr>
              <a:t>this</a:t>
            </a:r>
            <a:r>
              <a:rPr lang="es-ES" sz="3600" dirty="0" smtClean="0">
                <a:solidFill>
                  <a:srgbClr val="1F1A3C"/>
                </a:solidFill>
              </a:rPr>
              <a:t> </a:t>
            </a:r>
            <a:r>
              <a:rPr lang="es-ES" sz="3600" dirty="0" err="1" smtClean="0">
                <a:solidFill>
                  <a:srgbClr val="1F1A3C"/>
                </a:solidFill>
              </a:rPr>
              <a:t>project</a:t>
            </a:r>
            <a:r>
              <a:rPr lang="es-ES" sz="3600" dirty="0" smtClean="0">
                <a:solidFill>
                  <a:srgbClr val="1F1A3C"/>
                </a:solidFill>
              </a:rPr>
              <a:t>?</a:t>
            </a:r>
            <a:r>
              <a:rPr lang="es-ES" sz="1800" dirty="0" smtClean="0">
                <a:solidFill>
                  <a:srgbClr val="1F1A3C"/>
                </a:solidFill>
              </a:rPr>
              <a:t>.</a:t>
            </a:r>
            <a:endParaRPr dirty="0">
              <a:solidFill>
                <a:srgbClr val="1F1A3C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800" y="1584900"/>
            <a:ext cx="5273100" cy="52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27" y="2733228"/>
            <a:ext cx="3885381" cy="23717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41453" y="5414547"/>
            <a:ext cx="410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Maximisation and optimisation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chemeClr val="dk1"/>
                </a:solidFill>
              </a:rPr>
              <a:t>Objectives</a:t>
            </a:r>
            <a:r>
              <a:rPr lang="es-ES" sz="4800" b="1" dirty="0" smtClean="0">
                <a:solidFill>
                  <a:schemeClr val="dk1"/>
                </a:solidFill>
              </a:rPr>
              <a:t> of </a:t>
            </a:r>
            <a:r>
              <a:rPr lang="es-ES" sz="4800" b="1" dirty="0" err="1" smtClean="0">
                <a:solidFill>
                  <a:schemeClr val="dk1"/>
                </a:solidFill>
              </a:rPr>
              <a:t>this</a:t>
            </a:r>
            <a:r>
              <a:rPr lang="es-ES" sz="4800" b="1" dirty="0" smtClean="0">
                <a:solidFill>
                  <a:schemeClr val="dk1"/>
                </a:solidFill>
              </a:rPr>
              <a:t> </a:t>
            </a:r>
            <a:r>
              <a:rPr lang="es-ES" sz="4800" b="1" dirty="0" err="1" smtClean="0">
                <a:solidFill>
                  <a:schemeClr val="dk1"/>
                </a:solidFill>
              </a:rPr>
              <a:t>studies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2475182" y="3002024"/>
            <a:ext cx="101520" cy="58057"/>
          </a:xfrm>
          <a:custGeom>
            <a:avLst/>
            <a:gdLst/>
            <a:ahLst/>
            <a:cxnLst/>
            <a:rect l="l" t="t" r="r" b="b"/>
            <a:pathLst>
              <a:path w="2257" h="1131" extrusionOk="0">
                <a:moveTo>
                  <a:pt x="564" y="1"/>
                </a:moveTo>
                <a:cubicBezTo>
                  <a:pt x="251" y="1"/>
                  <a:pt x="1" y="251"/>
                  <a:pt x="1" y="564"/>
                </a:cubicBezTo>
                <a:cubicBezTo>
                  <a:pt x="1" y="877"/>
                  <a:pt x="251" y="1130"/>
                  <a:pt x="564" y="1130"/>
                </a:cubicBezTo>
                <a:lnTo>
                  <a:pt x="1693" y="1130"/>
                </a:lnTo>
                <a:cubicBezTo>
                  <a:pt x="2006" y="1130"/>
                  <a:pt x="2256" y="877"/>
                  <a:pt x="2256" y="564"/>
                </a:cubicBezTo>
                <a:cubicBezTo>
                  <a:pt x="2256" y="251"/>
                  <a:pt x="2006" y="1"/>
                  <a:pt x="16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2472618" y="2828062"/>
            <a:ext cx="106648" cy="116063"/>
          </a:xfrm>
          <a:custGeom>
            <a:avLst/>
            <a:gdLst/>
            <a:ahLst/>
            <a:cxnLst/>
            <a:rect l="l" t="t" r="r" b="b"/>
            <a:pathLst>
              <a:path w="2371" h="2261" extrusionOk="0">
                <a:moveTo>
                  <a:pt x="1750" y="0"/>
                </a:moveTo>
                <a:cubicBezTo>
                  <a:pt x="1605" y="0"/>
                  <a:pt x="1461" y="55"/>
                  <a:pt x="1350" y="165"/>
                </a:cubicBezTo>
                <a:lnTo>
                  <a:pt x="220" y="1294"/>
                </a:lnTo>
                <a:cubicBezTo>
                  <a:pt x="0" y="1517"/>
                  <a:pt x="0" y="1872"/>
                  <a:pt x="220" y="2095"/>
                </a:cubicBezTo>
                <a:cubicBezTo>
                  <a:pt x="332" y="2205"/>
                  <a:pt x="476" y="2260"/>
                  <a:pt x="621" y="2260"/>
                </a:cubicBezTo>
                <a:cubicBezTo>
                  <a:pt x="765" y="2260"/>
                  <a:pt x="910" y="2205"/>
                  <a:pt x="1021" y="2095"/>
                </a:cubicBezTo>
                <a:lnTo>
                  <a:pt x="2151" y="966"/>
                </a:lnTo>
                <a:cubicBezTo>
                  <a:pt x="2370" y="743"/>
                  <a:pt x="2370" y="388"/>
                  <a:pt x="2151" y="165"/>
                </a:cubicBezTo>
                <a:cubicBezTo>
                  <a:pt x="2039" y="55"/>
                  <a:pt x="1895" y="0"/>
                  <a:pt x="17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2472618" y="3117879"/>
            <a:ext cx="106648" cy="116063"/>
          </a:xfrm>
          <a:custGeom>
            <a:avLst/>
            <a:gdLst/>
            <a:ahLst/>
            <a:cxnLst/>
            <a:rect l="l" t="t" r="r" b="b"/>
            <a:pathLst>
              <a:path w="2371" h="2261" extrusionOk="0">
                <a:moveTo>
                  <a:pt x="621" y="0"/>
                </a:moveTo>
                <a:cubicBezTo>
                  <a:pt x="476" y="0"/>
                  <a:pt x="332" y="55"/>
                  <a:pt x="220" y="165"/>
                </a:cubicBezTo>
                <a:cubicBezTo>
                  <a:pt x="0" y="388"/>
                  <a:pt x="0" y="743"/>
                  <a:pt x="220" y="966"/>
                </a:cubicBezTo>
                <a:lnTo>
                  <a:pt x="1350" y="2095"/>
                </a:lnTo>
                <a:cubicBezTo>
                  <a:pt x="1461" y="2205"/>
                  <a:pt x="1605" y="2260"/>
                  <a:pt x="1750" y="2260"/>
                </a:cubicBezTo>
                <a:cubicBezTo>
                  <a:pt x="1895" y="2260"/>
                  <a:pt x="2039" y="2205"/>
                  <a:pt x="2151" y="2095"/>
                </a:cubicBezTo>
                <a:cubicBezTo>
                  <a:pt x="2370" y="1872"/>
                  <a:pt x="2370" y="1517"/>
                  <a:pt x="2151" y="1294"/>
                </a:cubicBezTo>
                <a:lnTo>
                  <a:pt x="1021" y="165"/>
                </a:lnTo>
                <a:cubicBezTo>
                  <a:pt x="910" y="55"/>
                  <a:pt x="765" y="0"/>
                  <a:pt x="6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1709934" y="2654254"/>
            <a:ext cx="712753" cy="869367"/>
          </a:xfrm>
          <a:custGeom>
            <a:avLst/>
            <a:gdLst/>
            <a:ahLst/>
            <a:cxnLst/>
            <a:rect l="l" t="t" r="r" b="b"/>
            <a:pathLst>
              <a:path w="15846" h="16936" extrusionOk="0">
                <a:moveTo>
                  <a:pt x="6812" y="4518"/>
                </a:moveTo>
                <a:lnTo>
                  <a:pt x="6812" y="10164"/>
                </a:lnTo>
                <a:lnTo>
                  <a:pt x="5682" y="10164"/>
                </a:lnTo>
                <a:lnTo>
                  <a:pt x="5682" y="4518"/>
                </a:lnTo>
                <a:close/>
                <a:moveTo>
                  <a:pt x="14153" y="1130"/>
                </a:moveTo>
                <a:cubicBezTo>
                  <a:pt x="14463" y="1130"/>
                  <a:pt x="14716" y="1380"/>
                  <a:pt x="14716" y="1693"/>
                </a:cubicBezTo>
                <a:lnTo>
                  <a:pt x="14716" y="12985"/>
                </a:lnTo>
                <a:cubicBezTo>
                  <a:pt x="14716" y="13298"/>
                  <a:pt x="14463" y="13551"/>
                  <a:pt x="14153" y="13551"/>
                </a:cubicBezTo>
                <a:lnTo>
                  <a:pt x="13587" y="13551"/>
                </a:lnTo>
                <a:lnTo>
                  <a:pt x="13587" y="1130"/>
                </a:lnTo>
                <a:close/>
                <a:moveTo>
                  <a:pt x="13018" y="1"/>
                </a:moveTo>
                <a:cubicBezTo>
                  <a:pt x="13012" y="1"/>
                  <a:pt x="13006" y="4"/>
                  <a:pt x="13000" y="4"/>
                </a:cubicBezTo>
                <a:cubicBezTo>
                  <a:pt x="12992" y="4"/>
                  <a:pt x="12985" y="4"/>
                  <a:pt x="12978" y="4"/>
                </a:cubicBezTo>
                <a:cubicBezTo>
                  <a:pt x="12972" y="4"/>
                  <a:pt x="12967" y="4"/>
                  <a:pt x="12961" y="4"/>
                </a:cubicBezTo>
                <a:cubicBezTo>
                  <a:pt x="12797" y="4"/>
                  <a:pt x="12768" y="58"/>
                  <a:pt x="7221" y="3385"/>
                </a:cubicBezTo>
                <a:lnTo>
                  <a:pt x="3990" y="3385"/>
                </a:lnTo>
                <a:cubicBezTo>
                  <a:pt x="1810" y="3388"/>
                  <a:pt x="0" y="5159"/>
                  <a:pt x="0" y="7339"/>
                </a:cubicBezTo>
                <a:cubicBezTo>
                  <a:pt x="0" y="9323"/>
                  <a:pt x="1515" y="10959"/>
                  <a:pt x="3424" y="11236"/>
                </a:cubicBezTo>
                <a:lnTo>
                  <a:pt x="3424" y="15244"/>
                </a:lnTo>
                <a:cubicBezTo>
                  <a:pt x="3424" y="16180"/>
                  <a:pt x="4183" y="16936"/>
                  <a:pt x="5119" y="16936"/>
                </a:cubicBezTo>
                <a:cubicBezTo>
                  <a:pt x="6053" y="16936"/>
                  <a:pt x="6812" y="16180"/>
                  <a:pt x="6812" y="15244"/>
                </a:cubicBezTo>
                <a:lnTo>
                  <a:pt x="6812" y="11293"/>
                </a:lnTo>
                <a:lnTo>
                  <a:pt x="7221" y="11293"/>
                </a:lnTo>
                <a:cubicBezTo>
                  <a:pt x="12690" y="14573"/>
                  <a:pt x="12811" y="14681"/>
                  <a:pt x="12984" y="14681"/>
                </a:cubicBezTo>
                <a:cubicBezTo>
                  <a:pt x="12997" y="14681"/>
                  <a:pt x="13009" y="14681"/>
                  <a:pt x="13024" y="14681"/>
                </a:cubicBezTo>
                <a:lnTo>
                  <a:pt x="14153" y="14681"/>
                </a:lnTo>
                <a:cubicBezTo>
                  <a:pt x="15087" y="14678"/>
                  <a:pt x="15845" y="13922"/>
                  <a:pt x="15845" y="12985"/>
                </a:cubicBezTo>
                <a:lnTo>
                  <a:pt x="15845" y="1693"/>
                </a:lnTo>
                <a:cubicBezTo>
                  <a:pt x="15845" y="756"/>
                  <a:pt x="15087" y="1"/>
                  <a:pt x="141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3358" y="4908575"/>
            <a:ext cx="3607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smtClean="0">
                <a:solidFill>
                  <a:srgbClr val="1F1A3C"/>
                </a:solidFill>
              </a:rPr>
              <a:t>Sales </a:t>
            </a:r>
            <a:r>
              <a:rPr lang="es-ES" sz="2800" b="1" dirty="0" err="1" smtClean="0">
                <a:solidFill>
                  <a:srgbClr val="1F1A3C"/>
                </a:solidFill>
              </a:rPr>
              <a:t>forecasting</a:t>
            </a:r>
            <a:endParaRPr sz="2800" dirty="0">
              <a:solidFill>
                <a:srgbClr val="1F1A3C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117975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1F1A3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</a:t>
            </a:r>
            <a:endParaRPr sz="1500" b="1">
              <a:solidFill>
                <a:srgbClr val="1F1A3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376772" y="4971473"/>
            <a:ext cx="3242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smtClean="0">
                <a:solidFill>
                  <a:srgbClr val="1F1A3C"/>
                </a:solidFill>
              </a:rPr>
              <a:t>Price </a:t>
            </a:r>
            <a:r>
              <a:rPr lang="es-ES" sz="2800" b="1" dirty="0" err="1" smtClean="0">
                <a:solidFill>
                  <a:srgbClr val="1F1A3C"/>
                </a:solidFill>
              </a:rPr>
              <a:t>prediction</a:t>
            </a:r>
            <a:endParaRPr sz="2800" dirty="0">
              <a:solidFill>
                <a:srgbClr val="1F1A3C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6609813" y="4971473"/>
            <a:ext cx="30036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 smtClean="0">
                <a:solidFill>
                  <a:srgbClr val="1F1A3C"/>
                </a:solidFill>
              </a:rPr>
              <a:t>Sentiment</a:t>
            </a:r>
            <a:r>
              <a:rPr lang="es-ES" sz="2400" b="1" dirty="0" smtClean="0">
                <a:solidFill>
                  <a:srgbClr val="1F1A3C"/>
                </a:solidFill>
              </a:rPr>
              <a:t> </a:t>
            </a:r>
            <a:r>
              <a:rPr lang="es-ES" sz="2400" b="1" dirty="0" err="1" smtClean="0">
                <a:solidFill>
                  <a:srgbClr val="1F1A3C"/>
                </a:solidFill>
              </a:rPr>
              <a:t>analyzer</a:t>
            </a:r>
            <a:endParaRPr sz="2400" dirty="0">
              <a:solidFill>
                <a:srgbClr val="1F1A3C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835820" y="2602120"/>
            <a:ext cx="773993" cy="1010278"/>
          </a:xfrm>
          <a:custGeom>
            <a:avLst/>
            <a:gdLst/>
            <a:ahLst/>
            <a:cxnLst/>
            <a:rect l="l" t="t" r="r" b="b"/>
            <a:pathLst>
              <a:path w="5247409" h="6849340" extrusionOk="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9460700" y="2677850"/>
            <a:ext cx="779940" cy="776141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5991955" y="6273574"/>
            <a:ext cx="378904" cy="378904"/>
          </a:xfrm>
          <a:custGeom>
            <a:avLst/>
            <a:gdLst/>
            <a:ahLst/>
            <a:cxnLst/>
            <a:rect l="l" t="t" r="r" b="b"/>
            <a:pathLst>
              <a:path w="5829300" h="5829300" extrusionOk="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4" y="2089264"/>
            <a:ext cx="3320028" cy="272945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384" y="2100428"/>
            <a:ext cx="2746418" cy="272945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327" y="2020935"/>
            <a:ext cx="2598439" cy="272945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175" y="2100428"/>
            <a:ext cx="2657475" cy="2428875"/>
          </a:xfrm>
          <a:prstGeom prst="rect">
            <a:avLst/>
          </a:prstGeom>
        </p:spPr>
      </p:pic>
      <p:sp>
        <p:nvSpPr>
          <p:cNvPr id="25" name="Google Shape;172;p27"/>
          <p:cNvSpPr txBox="1"/>
          <p:nvPr/>
        </p:nvSpPr>
        <p:spPr>
          <a:xfrm>
            <a:off x="9932686" y="4892458"/>
            <a:ext cx="19378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 smtClean="0">
                <a:solidFill>
                  <a:srgbClr val="1F1A3C"/>
                </a:solidFill>
              </a:rPr>
              <a:t>chatbot</a:t>
            </a:r>
            <a:endParaRPr sz="2400" dirty="0">
              <a:solidFill>
                <a:srgbClr val="1F1A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70" grpId="0"/>
      <p:bldP spid="17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-7121328">
            <a:off x="10057437" y="5361805"/>
            <a:ext cx="1193498" cy="1314418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 rot="-2720386">
            <a:off x="11444240" y="4534776"/>
            <a:ext cx="498895" cy="549441"/>
          </a:xfrm>
          <a:custGeom>
            <a:avLst/>
            <a:gdLst/>
            <a:ahLst/>
            <a:cxnLst/>
            <a:rect l="l" t="t" r="r" b="b"/>
            <a:pathLst>
              <a:path w="4413591" h="4860759" extrusionOk="0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5839555" y="6273574"/>
            <a:ext cx="378904" cy="378904"/>
          </a:xfrm>
          <a:custGeom>
            <a:avLst/>
            <a:gdLst/>
            <a:ahLst/>
            <a:cxnLst/>
            <a:rect l="l" t="t" r="r" b="b"/>
            <a:pathLst>
              <a:path w="5829300" h="5829300" extrusionOk="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501975" y="3101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chemeClr val="lt1"/>
                </a:solidFill>
              </a:rPr>
              <a:t>Actors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6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625840" y="3078980"/>
            <a:ext cx="2147874" cy="883420"/>
          </a:xfrm>
          <a:prstGeom prst="rect">
            <a:avLst/>
          </a:prstGeom>
          <a:solidFill>
            <a:srgbClr val="B8067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 dirty="0" err="1">
                <a:solidFill>
                  <a:schemeClr val="lt1"/>
                </a:solidFill>
              </a:rPr>
              <a:t>Clients</a:t>
            </a:r>
            <a:endParaRPr sz="4400" dirty="0">
              <a:solidFill>
                <a:schemeClr val="lt1"/>
              </a:solidFill>
              <a:sym typeface="Arial"/>
            </a:endParaRPr>
          </a:p>
        </p:txBody>
      </p:sp>
      <p:grpSp>
        <p:nvGrpSpPr>
          <p:cNvPr id="187" name="Google Shape;187;p28"/>
          <p:cNvGrpSpPr/>
          <p:nvPr/>
        </p:nvGrpSpPr>
        <p:grpSpPr>
          <a:xfrm>
            <a:off x="1849878" y="1233500"/>
            <a:ext cx="1522444" cy="1708907"/>
            <a:chOff x="-64406125" y="3362225"/>
            <a:chExt cx="318225" cy="314800"/>
          </a:xfrm>
        </p:grpSpPr>
        <p:sp>
          <p:nvSpPr>
            <p:cNvPr id="188" name="Google Shape;188;p28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B80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18E9D"/>
                </a:solidFill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B80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18E9D"/>
                </a:solidFill>
              </a:endParaRPr>
            </a:p>
          </p:txBody>
        </p:sp>
      </p:grpSp>
      <p:grpSp>
        <p:nvGrpSpPr>
          <p:cNvPr id="40" name="Google Shape;187;p28"/>
          <p:cNvGrpSpPr/>
          <p:nvPr/>
        </p:nvGrpSpPr>
        <p:grpSpPr>
          <a:xfrm>
            <a:off x="7747343" y="1233500"/>
            <a:ext cx="1522444" cy="1708907"/>
            <a:chOff x="-64406125" y="3362225"/>
            <a:chExt cx="318225" cy="314800"/>
          </a:xfrm>
        </p:grpSpPr>
        <p:sp>
          <p:nvSpPr>
            <p:cNvPr id="41" name="Google Shape;188;p28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B80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18E9D"/>
                </a:solidFill>
              </a:endParaRPr>
            </a:p>
          </p:txBody>
        </p:sp>
        <p:sp>
          <p:nvSpPr>
            <p:cNvPr id="42" name="Google Shape;189;p28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B80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18E9D"/>
                </a:solidFill>
              </a:endParaRPr>
            </a:p>
          </p:txBody>
        </p:sp>
      </p:grpSp>
      <p:sp>
        <p:nvSpPr>
          <p:cNvPr id="43" name="Google Shape;186;p28"/>
          <p:cNvSpPr/>
          <p:nvPr/>
        </p:nvSpPr>
        <p:spPr>
          <a:xfrm>
            <a:off x="7177796" y="3054978"/>
            <a:ext cx="2661418" cy="883420"/>
          </a:xfrm>
          <a:prstGeom prst="rect">
            <a:avLst/>
          </a:prstGeom>
          <a:solidFill>
            <a:srgbClr val="B8067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 dirty="0" smtClean="0">
                <a:solidFill>
                  <a:schemeClr val="lt1"/>
                </a:solidFill>
              </a:rPr>
              <a:t>manager</a:t>
            </a:r>
            <a:endParaRPr sz="4400" dirty="0">
              <a:solidFill>
                <a:schemeClr val="lt1"/>
              </a:solidFill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514810" y="141098"/>
            <a:ext cx="4985659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chemeClr val="dk1"/>
                </a:solidFill>
              </a:rPr>
              <a:t>Functionalities</a:t>
            </a:r>
            <a:endParaRPr dirty="0"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592396"/>
            <a:ext cx="7021732" cy="4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11799300" y="141100"/>
            <a:ext cx="392700" cy="237600"/>
          </a:xfrm>
          <a:prstGeom prst="rect">
            <a:avLst/>
          </a:prstGeom>
          <a:solidFill>
            <a:srgbClr val="F3CD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11721300" y="141098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1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7</a:t>
            </a:r>
            <a:endParaRPr sz="1500"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Hexagone 1"/>
          <p:cNvSpPr/>
          <p:nvPr/>
        </p:nvSpPr>
        <p:spPr>
          <a:xfrm>
            <a:off x="159657" y="1262741"/>
            <a:ext cx="2612572" cy="185782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290285" y="3672112"/>
            <a:ext cx="2625283" cy="219165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3007639" y="1466700"/>
            <a:ext cx="2496457" cy="1626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arme 4"/>
          <p:cNvSpPr/>
          <p:nvPr/>
        </p:nvSpPr>
        <p:spPr>
          <a:xfrm>
            <a:off x="2993568" y="3672112"/>
            <a:ext cx="2506899" cy="1966689"/>
          </a:xfrm>
          <a:prstGeom prst="teardrop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40950" y="1729661"/>
            <a:ext cx="253127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>
                <a:solidFill>
                  <a:srgbClr val="FF0000"/>
                </a:solidFill>
              </a:rPr>
              <a:t>Forecasting</a:t>
            </a:r>
            <a:r>
              <a:rPr lang="fr-FR" sz="3200" dirty="0" smtClean="0">
                <a:solidFill>
                  <a:srgbClr val="FF0000"/>
                </a:solidFill>
              </a:rPr>
              <a:t> sales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23197" y="1696483"/>
            <a:ext cx="2047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Predicting</a:t>
            </a:r>
            <a:r>
              <a:rPr lang="fr-FR" sz="3200" dirty="0" smtClean="0"/>
              <a:t> </a:t>
            </a:r>
            <a:r>
              <a:rPr lang="fr-FR" sz="3200" dirty="0" err="1" smtClean="0"/>
              <a:t>prices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14810" y="4229332"/>
            <a:ext cx="225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Analysing</a:t>
            </a:r>
            <a:r>
              <a:rPr lang="fr-FR" sz="3200" dirty="0" smtClean="0"/>
              <a:t> sentiments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2046" y="3939046"/>
            <a:ext cx="204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>
                <a:solidFill>
                  <a:srgbClr val="FFFF00"/>
                </a:solidFill>
              </a:rPr>
              <a:t>Get</a:t>
            </a:r>
            <a:r>
              <a:rPr lang="fr-FR" sz="3600" dirty="0" smtClean="0">
                <a:solidFill>
                  <a:srgbClr val="FFFF00"/>
                </a:solidFill>
              </a:rPr>
              <a:t> </a:t>
            </a:r>
            <a:r>
              <a:rPr lang="fr-FR" sz="3600" dirty="0" err="1" smtClean="0">
                <a:solidFill>
                  <a:srgbClr val="FFFF00"/>
                </a:solidFill>
              </a:rPr>
              <a:t>inquiries</a:t>
            </a:r>
            <a:r>
              <a:rPr lang="fr-FR" sz="3600" dirty="0" smtClean="0">
                <a:solidFill>
                  <a:srgbClr val="FFFF00"/>
                </a:solidFill>
              </a:rPr>
              <a:t> </a:t>
            </a:r>
            <a:endParaRPr lang="fr-FR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-226628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278489" y="177375"/>
            <a:ext cx="5530992" cy="104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 err="1" smtClean="0">
                <a:solidFill>
                  <a:schemeClr val="dk1"/>
                </a:solidFill>
              </a:rPr>
              <a:t>The</a:t>
            </a:r>
            <a:r>
              <a:rPr lang="es-ES" sz="3200" b="1" dirty="0" smtClean="0">
                <a:solidFill>
                  <a:schemeClr val="dk1"/>
                </a:solidFill>
              </a:rPr>
              <a:t> </a:t>
            </a:r>
            <a:r>
              <a:rPr lang="es-ES" sz="3200" b="1" dirty="0" err="1" smtClean="0">
                <a:solidFill>
                  <a:schemeClr val="dk1"/>
                </a:solidFill>
              </a:rPr>
              <a:t>science</a:t>
            </a:r>
            <a:r>
              <a:rPr lang="es-ES" sz="3200" b="1" dirty="0" smtClean="0">
                <a:solidFill>
                  <a:schemeClr val="dk1"/>
                </a:solidFill>
              </a:rPr>
              <a:t> </a:t>
            </a:r>
            <a:r>
              <a:rPr lang="es-ES" sz="3200" b="1" dirty="0" err="1" smtClean="0">
                <a:solidFill>
                  <a:schemeClr val="dk1"/>
                </a:solidFill>
              </a:rPr>
              <a:t>behind</a:t>
            </a:r>
            <a:r>
              <a:rPr lang="es-ES" sz="3200" b="1" dirty="0" smtClean="0">
                <a:solidFill>
                  <a:schemeClr val="dk1"/>
                </a:solidFill>
              </a:rPr>
              <a:t> </a:t>
            </a:r>
            <a:r>
              <a:rPr lang="es-ES" sz="3200" b="1" dirty="0" err="1" smtClean="0">
                <a:solidFill>
                  <a:schemeClr val="dk1"/>
                </a:solidFill>
              </a:rPr>
              <a:t>the</a:t>
            </a:r>
            <a:r>
              <a:rPr lang="es-ES" sz="3200" b="1" dirty="0" smtClean="0">
                <a:solidFill>
                  <a:schemeClr val="dk1"/>
                </a:solidFill>
              </a:rPr>
              <a:t> </a:t>
            </a:r>
            <a:r>
              <a:rPr lang="es-ES" sz="3200" b="1" dirty="0" err="1" smtClean="0">
                <a:solidFill>
                  <a:schemeClr val="dk1"/>
                </a:solidFill>
              </a:rPr>
              <a:t>scene</a:t>
            </a:r>
            <a:endParaRPr sz="3200" b="1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2429877" y="699524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3649077" y="440316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013" y="177375"/>
            <a:ext cx="4572000" cy="24003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013" y="2655301"/>
            <a:ext cx="4543425" cy="18573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2" y="4403162"/>
            <a:ext cx="3371473" cy="22764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970" y="4669861"/>
            <a:ext cx="2114550" cy="17430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07880" y="2116010"/>
            <a:ext cx="280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Convolutional</a:t>
            </a:r>
            <a:r>
              <a:rPr lang="fr-FR" sz="2400" dirty="0" smtClean="0"/>
              <a:t> NN</a:t>
            </a:r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583288" y="3333363"/>
            <a:ext cx="5226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Natural </a:t>
            </a:r>
            <a:r>
              <a:rPr lang="fr-FR" sz="2800" dirty="0" err="1" smtClean="0"/>
              <a:t>language</a:t>
            </a:r>
            <a:r>
              <a:rPr lang="fr-FR" sz="2800" dirty="0" smtClean="0"/>
              <a:t> </a:t>
            </a:r>
            <a:r>
              <a:rPr lang="fr-FR" sz="2800" dirty="0" err="1" smtClean="0"/>
              <a:t>processing</a:t>
            </a:r>
            <a:endParaRPr lang="fr-FR" sz="28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207880" y="2581721"/>
            <a:ext cx="280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Recurent</a:t>
            </a:r>
            <a:r>
              <a:rPr lang="fr-FR" sz="2400" dirty="0" smtClean="0"/>
              <a:t> NN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83289" y="1682325"/>
            <a:ext cx="3826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Neural network(NN)</a:t>
            </a:r>
            <a:endParaRPr lang="fr-FR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83288" y="4535517"/>
            <a:ext cx="361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Linear</a:t>
            </a:r>
            <a:r>
              <a:rPr lang="fr-FR" sz="3200" dirty="0" smtClean="0"/>
              <a:t> </a:t>
            </a:r>
            <a:r>
              <a:rPr lang="fr-FR" sz="3200" dirty="0" err="1" smtClean="0"/>
              <a:t>regression</a:t>
            </a:r>
            <a:endParaRPr lang="fr-FR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6" grpId="0"/>
      <p:bldP spid="17" grpId="0"/>
      <p:bldP spid="18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/>
          <p:nvPr/>
        </p:nvSpPr>
        <p:spPr>
          <a:xfrm>
            <a:off x="2355589" y="352308"/>
            <a:ext cx="74077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 smtClean="0">
                <a:solidFill>
                  <a:schemeClr val="dk1"/>
                </a:solidFill>
              </a:rPr>
              <a:t>Methodology</a:t>
            </a:r>
            <a:r>
              <a:rPr lang="es-ES" sz="4800" b="1" dirty="0" smtClean="0">
                <a:solidFill>
                  <a:schemeClr val="dk1"/>
                </a:solidFill>
              </a:rPr>
              <a:t> 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4" y="1303337"/>
            <a:ext cx="6021161" cy="43195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62057" y="1262743"/>
            <a:ext cx="1625600" cy="122214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9971314" y="1219200"/>
            <a:ext cx="1509486" cy="130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Hexagone 4"/>
          <p:cNvSpPr/>
          <p:nvPr/>
        </p:nvSpPr>
        <p:spPr>
          <a:xfrm>
            <a:off x="10058400" y="3614057"/>
            <a:ext cx="1422400" cy="1181495"/>
          </a:xfrm>
          <a:prstGeom prst="hexagon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 rot="10800000">
            <a:off x="8768992" y="1566068"/>
            <a:ext cx="720986" cy="6125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5400000">
            <a:off x="10365564" y="2763497"/>
            <a:ext cx="720986" cy="6125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25677" y="1364510"/>
            <a:ext cx="1202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chemeClr val="bg1"/>
                </a:solidFill>
              </a:rPr>
              <a:t>UI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218057" y="1566068"/>
            <a:ext cx="94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API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218057" y="3976914"/>
            <a:ext cx="113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smtClean="0">
                <a:solidFill>
                  <a:schemeClr val="accent1"/>
                </a:solidFill>
              </a:rPr>
              <a:t>MODEL</a:t>
            </a:r>
            <a:endParaRPr lang="fr-FR" sz="1800" b="1" dirty="0">
              <a:solidFill>
                <a:schemeClr val="accent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67" y="4810066"/>
            <a:ext cx="1857375" cy="1905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862" y="4857691"/>
            <a:ext cx="3267075" cy="185737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378857" y="5742898"/>
            <a:ext cx="307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Data science workflow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7" grpId="0"/>
      <p:bldP spid="8" grpId="0"/>
      <p:bldP spid="9" grpId="0"/>
      <p:bldP spid="13" grpId="0"/>
    </p:bld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294</Words>
  <Application>Microsoft Office PowerPoint</Application>
  <PresentationFormat>Grand écran</PresentationFormat>
  <Paragraphs>105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Calibri</vt:lpstr>
      <vt:lpstr>Algerian</vt:lpstr>
      <vt:lpstr>Times New Roman</vt:lpstr>
      <vt:lpstr>Arial</vt:lpstr>
      <vt:lpstr>Barlow Semi Condensed</vt:lpstr>
      <vt:lpstr>Diseño personalizado</vt:lpstr>
      <vt:lpstr>Tema de Office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EMILIE KEPGANG</dc:creator>
  <cp:lastModifiedBy>EMILIE KEPGANG</cp:lastModifiedBy>
  <cp:revision>35</cp:revision>
  <dcterms:modified xsi:type="dcterms:W3CDTF">2023-07-19T01:00:37Z</dcterms:modified>
</cp:coreProperties>
</file>